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257" r:id="rId13"/>
    <p:sldId id="258" r:id="rId14"/>
    <p:sldId id="259" r:id="rId15"/>
    <p:sldId id="270" r:id="rId16"/>
    <p:sldId id="271" r:id="rId17"/>
    <p:sldId id="290" r:id="rId18"/>
    <p:sldId id="275" r:id="rId19"/>
    <p:sldId id="276" r:id="rId20"/>
    <p:sldId id="291" r:id="rId21"/>
    <p:sldId id="273" r:id="rId22"/>
    <p:sldId id="302" r:id="rId23"/>
    <p:sldId id="277" r:id="rId24"/>
    <p:sldId id="279" r:id="rId25"/>
    <p:sldId id="282" r:id="rId26"/>
    <p:sldId id="280" r:id="rId27"/>
    <p:sldId id="281" r:id="rId28"/>
    <p:sldId id="284" r:id="rId29"/>
    <p:sldId id="287" r:id="rId30"/>
    <p:sldId id="301" r:id="rId31"/>
    <p:sldId id="299" r:id="rId32"/>
    <p:sldId id="300" r:id="rId33"/>
    <p:sldId id="286" r:id="rId34"/>
    <p:sldId id="285" r:id="rId35"/>
    <p:sldId id="297" r:id="rId36"/>
    <p:sldId id="298" r:id="rId37"/>
    <p:sldId id="295" r:id="rId38"/>
    <p:sldId id="296" r:id="rId39"/>
    <p:sldId id="293" r:id="rId40"/>
    <p:sldId id="294" r:id="rId41"/>
    <p:sldId id="292" r:id="rId42"/>
    <p:sldId id="288"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Turbo TC110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355117" y="136697"/>
            <a:ext cx="5481766" cy="7309021"/>
          </a:xfrm>
          <a:prstGeom prst="rect">
            <a:avLst/>
          </a:prstGeom>
        </p:spPr>
      </p:pic>
      <p:sp>
        <p:nvSpPr>
          <p:cNvPr id="5" name="TextBox 4">
            <a:extLst>
              <a:ext uri="{FF2B5EF4-FFF2-40B4-BE49-F238E27FC236}">
                <a16:creationId xmlns:a16="http://schemas.microsoft.com/office/drawing/2014/main" id="{E6EB7103-E58B-5D4F-AA47-778CB9F0F4E4}"/>
              </a:ext>
            </a:extLst>
          </p:cNvPr>
          <p:cNvSpPr txBox="1"/>
          <p:nvPr/>
        </p:nvSpPr>
        <p:spPr>
          <a:xfrm>
            <a:off x="2932386" y="437119"/>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36710-6F40-C641-812F-4475BDF70944}"/>
              </a:ext>
            </a:extLst>
          </p:cNvPr>
          <p:cNvPicPr>
            <a:picLocks noChangeAspect="1"/>
          </p:cNvPicPr>
          <p:nvPr/>
        </p:nvPicPr>
        <p:blipFill>
          <a:blip r:embed="rId2"/>
          <a:stretch>
            <a:fillRect/>
          </a:stretch>
        </p:blipFill>
        <p:spPr>
          <a:xfrm rot="16200000">
            <a:off x="3256263" y="4890"/>
            <a:ext cx="5679473" cy="7572631"/>
          </a:xfrm>
          <a:prstGeom prst="rect">
            <a:avLst/>
          </a:prstGeom>
        </p:spPr>
      </p:pic>
      <p:sp>
        <p:nvSpPr>
          <p:cNvPr id="3" name="TextBox 2">
            <a:extLst>
              <a:ext uri="{FF2B5EF4-FFF2-40B4-BE49-F238E27FC236}">
                <a16:creationId xmlns:a16="http://schemas.microsoft.com/office/drawing/2014/main" id="{034D29CF-7A08-DC4C-B83A-F7518B82A8D6}"/>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3 inches. Place the shrink tube such that the metal braid ends midway through it. The wires should now measure 2.75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84209193-0BBB-A243-84D0-9A6C73BEA9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4838" y="952241"/>
            <a:ext cx="4221377" cy="562850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66899C6-A51C-5F4B-8CDC-FB7DC188D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5782" y="952241"/>
            <a:ext cx="4221379" cy="5628506"/>
          </a:xfrm>
          <a:prstGeom prst="rect">
            <a:avLst/>
          </a:prstGeom>
        </p:spPr>
      </p:pic>
      <p:sp>
        <p:nvSpPr>
          <p:cNvPr id="5" name="TextBox 4">
            <a:extLst>
              <a:ext uri="{FF2B5EF4-FFF2-40B4-BE49-F238E27FC236}">
                <a16:creationId xmlns:a16="http://schemas.microsoft.com/office/drawing/2014/main" id="{88A8EF14-0383-604D-9FCC-63D9475EBE9A}"/>
              </a:ext>
            </a:extLst>
          </p:cNvPr>
          <p:cNvSpPr txBox="1"/>
          <p:nvPr/>
        </p:nvSpPr>
        <p:spPr>
          <a:xfrm>
            <a:off x="1784548" y="646953"/>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33818" y="1671247"/>
            <a:ext cx="5708822" cy="4281617"/>
          </a:xfrm>
          <a:prstGeom prst="rect">
            <a:avLst/>
          </a:prstGeom>
        </p:spPr>
      </p:pic>
      <p:pic>
        <p:nvPicPr>
          <p:cNvPr id="3" name="Picture 2" descr="A picture containing text, device&#10;&#10;Description automatically generated">
            <a:extLst>
              <a:ext uri="{FF2B5EF4-FFF2-40B4-BE49-F238E27FC236}">
                <a16:creationId xmlns:a16="http://schemas.microsoft.com/office/drawing/2014/main" id="{6B4F6A15-6675-4647-A754-D07E0CA963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962" y="957644"/>
            <a:ext cx="4281619" cy="5708825"/>
          </a:xfrm>
          <a:prstGeom prst="rect">
            <a:avLst/>
          </a:prstGeom>
        </p:spPr>
      </p:pic>
      <p:sp>
        <p:nvSpPr>
          <p:cNvPr id="4" name="TextBox 3">
            <a:extLst>
              <a:ext uri="{FF2B5EF4-FFF2-40B4-BE49-F238E27FC236}">
                <a16:creationId xmlns:a16="http://schemas.microsoft.com/office/drawing/2014/main" id="{0C031BBB-4409-064F-8DFB-82F1FE029CC6}"/>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ABF85914-BE81-6C41-9DAD-02B53B4F2E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3925" y="933707"/>
            <a:ext cx="4258447" cy="5677929"/>
          </a:xfrm>
          <a:prstGeom prst="rect">
            <a:avLst/>
          </a:prstGeom>
        </p:spPr>
      </p:pic>
      <p:pic>
        <p:nvPicPr>
          <p:cNvPr id="5" name="Picture 4" descr="A close-up of a needle&#10;&#10;Description automatically generated with medium confidence">
            <a:extLst>
              <a:ext uri="{FF2B5EF4-FFF2-40B4-BE49-F238E27FC236}">
                <a16:creationId xmlns:a16="http://schemas.microsoft.com/office/drawing/2014/main" id="{1A53E586-9ADF-9641-A3E3-0B35A218C3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9632" y="933704"/>
            <a:ext cx="4258449" cy="5677932"/>
          </a:xfrm>
          <a:prstGeom prst="rect">
            <a:avLst/>
          </a:prstGeom>
        </p:spPr>
      </p:pic>
      <p:sp>
        <p:nvSpPr>
          <p:cNvPr id="4" name="TextBox 3">
            <a:extLst>
              <a:ext uri="{FF2B5EF4-FFF2-40B4-BE49-F238E27FC236}">
                <a16:creationId xmlns:a16="http://schemas.microsoft.com/office/drawing/2014/main" id="{49016FD8-5385-A842-A868-50ECC93B11E5}"/>
              </a:ext>
            </a:extLst>
          </p:cNvPr>
          <p:cNvSpPr txBox="1"/>
          <p:nvPr/>
        </p:nvSpPr>
        <p:spPr>
          <a:xfrm>
            <a:off x="1342696" y="725272"/>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2.75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9109FBB-01FD-2C42-9FD7-95F5E05B82EE}"/>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A28BF971-88A5-E649-A8A2-8DFF35A86825}"/>
              </a:ext>
            </a:extLst>
          </p:cNvPr>
          <p:cNvSpPr txBox="1"/>
          <p:nvPr/>
        </p:nvSpPr>
        <p:spPr>
          <a:xfrm>
            <a:off x="6905297" y="3290500"/>
            <a:ext cx="3831021" cy="276999"/>
          </a:xfrm>
          <a:prstGeom prst="rect">
            <a:avLst/>
          </a:prstGeom>
          <a:noFill/>
        </p:spPr>
        <p:txBody>
          <a:bodyPr wrap="square" rtlCol="0">
            <a:spAutoFit/>
          </a:bodyPr>
          <a:lstStyle/>
          <a:p>
            <a:pPr algn="ctr"/>
            <a:r>
              <a:rPr lang="en-US" sz="1200" dirty="0"/>
              <a:t>Measure out and cut 7.75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3665C93C-A66C-FC48-B07D-A4E68EC3BFA8}"/>
              </a:ext>
            </a:extLst>
          </p:cNvPr>
          <p:cNvPicPr>
            <a:picLocks noChangeAspect="1"/>
          </p:cNvPicPr>
          <p:nvPr/>
        </p:nvPicPr>
        <p:blipFill>
          <a:blip r:embed="rId2"/>
          <a:stretch>
            <a:fillRect/>
          </a:stretch>
        </p:blipFill>
        <p:spPr>
          <a:xfrm rot="5400000">
            <a:off x="3327894" y="126555"/>
            <a:ext cx="5536213" cy="7381618"/>
          </a:xfrm>
          <a:prstGeom prst="rect">
            <a:avLst/>
          </a:prstGeom>
        </p:spPr>
      </p:pic>
      <p:sp>
        <p:nvSpPr>
          <p:cNvPr id="4" name="TextBox 3">
            <a:extLst>
              <a:ext uri="{FF2B5EF4-FFF2-40B4-BE49-F238E27FC236}">
                <a16:creationId xmlns:a16="http://schemas.microsoft.com/office/drawing/2014/main" id="{70E844D0-8CBF-B949-BE9B-023102280E2F}"/>
              </a:ext>
            </a:extLst>
          </p:cNvPr>
          <p:cNvSpPr txBox="1"/>
          <p:nvPr/>
        </p:nvSpPr>
        <p:spPr>
          <a:xfrm>
            <a:off x="3417110" y="524779"/>
            <a:ext cx="535778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room&#10;&#10;Description automatically generated">
            <a:extLst>
              <a:ext uri="{FF2B5EF4-FFF2-40B4-BE49-F238E27FC236}">
                <a16:creationId xmlns:a16="http://schemas.microsoft.com/office/drawing/2014/main" id="{83879FA9-8AB2-AB45-9410-94F8BE6F13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2308" y="1178489"/>
            <a:ext cx="4414346" cy="5885795"/>
          </a:xfrm>
          <a:prstGeom prst="rect">
            <a:avLst/>
          </a:prstGeom>
        </p:spPr>
      </p:pic>
      <p:pic>
        <p:nvPicPr>
          <p:cNvPr id="3" name="Picture 2" descr="A picture containing broom, tool&#10;&#10;Description automatically generated">
            <a:extLst>
              <a:ext uri="{FF2B5EF4-FFF2-40B4-BE49-F238E27FC236}">
                <a16:creationId xmlns:a16="http://schemas.microsoft.com/office/drawing/2014/main" id="{0A45CD34-269C-2645-8E23-AAB894A8F4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5345" y="1178492"/>
            <a:ext cx="4414344" cy="5885792"/>
          </a:xfrm>
          <a:prstGeom prst="rect">
            <a:avLst/>
          </a:prstGeom>
        </p:spPr>
      </p:pic>
      <p:sp>
        <p:nvSpPr>
          <p:cNvPr id="4" name="Rectangle 3">
            <a:extLst>
              <a:ext uri="{FF2B5EF4-FFF2-40B4-BE49-F238E27FC236}">
                <a16:creationId xmlns:a16="http://schemas.microsoft.com/office/drawing/2014/main" id="{DFFD491F-7686-3847-B2FC-B22BDDC35EBF}"/>
              </a:ext>
            </a:extLst>
          </p:cNvPr>
          <p:cNvSpPr/>
          <p:nvPr/>
        </p:nvSpPr>
        <p:spPr>
          <a:xfrm>
            <a:off x="1072055" y="814582"/>
            <a:ext cx="10047890"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7" y="109222"/>
            <a:ext cx="5494123" cy="7325497"/>
          </a:xfrm>
          <a:prstGeom prst="rect">
            <a:avLst/>
          </a:prstGeom>
        </p:spPr>
      </p:pic>
      <p:sp>
        <p:nvSpPr>
          <p:cNvPr id="4" name="TextBox 3">
            <a:extLst>
              <a:ext uri="{FF2B5EF4-FFF2-40B4-BE49-F238E27FC236}">
                <a16:creationId xmlns:a16="http://schemas.microsoft.com/office/drawing/2014/main" id="{22C8619E-08DD-484E-B838-87E4C151AE5D}"/>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dirty&#10;&#10;Description automatically generated">
            <a:extLst>
              <a:ext uri="{FF2B5EF4-FFF2-40B4-BE49-F238E27FC236}">
                <a16:creationId xmlns:a16="http://schemas.microsoft.com/office/drawing/2014/main" id="{43B5271B-76BA-F64A-A900-D1069718C4A2}"/>
              </a:ext>
            </a:extLst>
          </p:cNvPr>
          <p:cNvPicPr>
            <a:picLocks noChangeAspect="1"/>
          </p:cNvPicPr>
          <p:nvPr/>
        </p:nvPicPr>
        <p:blipFill>
          <a:blip r:embed="rId2"/>
          <a:stretch>
            <a:fillRect/>
          </a:stretch>
        </p:blipFill>
        <p:spPr>
          <a:xfrm rot="16200000">
            <a:off x="3262441" y="-42476"/>
            <a:ext cx="5667118" cy="7556157"/>
          </a:xfrm>
          <a:prstGeom prst="rect">
            <a:avLst/>
          </a:prstGeom>
        </p:spPr>
      </p:pic>
      <p:sp>
        <p:nvSpPr>
          <p:cNvPr id="4" name="TextBox 3">
            <a:extLst>
              <a:ext uri="{FF2B5EF4-FFF2-40B4-BE49-F238E27FC236}">
                <a16:creationId xmlns:a16="http://schemas.microsoft.com/office/drawing/2014/main" id="{0138952A-8D4A-934D-B819-519EC0B39D51}"/>
              </a:ext>
            </a:extLst>
          </p:cNvPr>
          <p:cNvSpPr txBox="1"/>
          <p:nvPr/>
        </p:nvSpPr>
        <p:spPr>
          <a:xfrm>
            <a:off x="1975944" y="279180"/>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6" name="Picture 5" descr="A picture containing text, indoor&#10;&#10;Description automatically generated">
            <a:extLst>
              <a:ext uri="{FF2B5EF4-FFF2-40B4-BE49-F238E27FC236}">
                <a16:creationId xmlns:a16="http://schemas.microsoft.com/office/drawing/2014/main" id="{E97A08D1-87E1-974B-8800-1B302E0E11C8}"/>
              </a:ext>
            </a:extLst>
          </p:cNvPr>
          <p:cNvPicPr>
            <a:picLocks noChangeAspect="1"/>
          </p:cNvPicPr>
          <p:nvPr/>
        </p:nvPicPr>
        <p:blipFill>
          <a:blip r:embed="rId2"/>
          <a:stretch>
            <a:fillRect/>
          </a:stretch>
        </p:blipFill>
        <p:spPr>
          <a:xfrm rot="16200000">
            <a:off x="3282520" y="-584400"/>
            <a:ext cx="5626959" cy="7502612"/>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206760"/>
            <a:ext cx="5833161" cy="7777548"/>
          </a:xfrm>
          <a:prstGeom prst="rect">
            <a:avLst/>
          </a:prstGeom>
        </p:spPr>
      </p:pic>
      <p:sp>
        <p:nvSpPr>
          <p:cNvPr id="4" name="TextBox 3">
            <a:extLst>
              <a:ext uri="{FF2B5EF4-FFF2-40B4-BE49-F238E27FC236}">
                <a16:creationId xmlns:a16="http://schemas.microsoft.com/office/drawing/2014/main" id="{03BFB90A-40D9-C246-A3ED-CF7696BBB47E}"/>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8080111A-3BA6-B442-A2A9-E768FA55BA1E}"/>
              </a:ext>
            </a:extLst>
          </p:cNvPr>
          <p:cNvPicPr>
            <a:picLocks noChangeAspect="1"/>
          </p:cNvPicPr>
          <p:nvPr/>
        </p:nvPicPr>
        <p:blipFill>
          <a:blip r:embed="rId2"/>
          <a:stretch>
            <a:fillRect/>
          </a:stretch>
        </p:blipFill>
        <p:spPr>
          <a:xfrm rot="16200000">
            <a:off x="3280974" y="31450"/>
            <a:ext cx="5630047" cy="7506729"/>
          </a:xfrm>
          <a:prstGeom prst="rect">
            <a:avLst/>
          </a:prstGeom>
        </p:spPr>
      </p:pic>
      <p:sp>
        <p:nvSpPr>
          <p:cNvPr id="3" name="TextBox 2">
            <a:extLst>
              <a:ext uri="{FF2B5EF4-FFF2-40B4-BE49-F238E27FC236}">
                <a16:creationId xmlns:a16="http://schemas.microsoft.com/office/drawing/2014/main" id="{063D3DE3-B55F-6143-A591-090FEE0BA77E}"/>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A8EEAE-B574-7840-8992-5E471DC0EF99}"/>
              </a:ext>
            </a:extLst>
          </p:cNvPr>
          <p:cNvSpPr txBox="1"/>
          <p:nvPr/>
        </p:nvSpPr>
        <p:spPr>
          <a:xfrm>
            <a:off x="493986" y="6232634"/>
            <a:ext cx="1464183" cy="369332"/>
          </a:xfrm>
          <a:prstGeom prst="rect">
            <a:avLst/>
          </a:prstGeom>
          <a:noFill/>
        </p:spPr>
        <p:txBody>
          <a:bodyPr wrap="none" rtlCol="0">
            <a:spAutoFit/>
          </a:bodyPr>
          <a:lstStyle/>
          <a:p>
            <a:r>
              <a:rPr lang="en-US" dirty="0"/>
              <a:t>Untwist wires</a:t>
            </a:r>
          </a:p>
        </p:txBody>
      </p:sp>
      <p:sp>
        <p:nvSpPr>
          <p:cNvPr id="5" name="TextBox 4">
            <a:extLst>
              <a:ext uri="{FF2B5EF4-FFF2-40B4-BE49-F238E27FC236}">
                <a16:creationId xmlns:a16="http://schemas.microsoft.com/office/drawing/2014/main" id="{D1FC1372-2818-D549-A404-BBAF0F178645}"/>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spTree>
    <p:extLst>
      <p:ext uri="{BB962C8B-B14F-4D97-AF65-F5344CB8AC3E}">
        <p14:creationId xmlns:p14="http://schemas.microsoft.com/office/powerpoint/2010/main" val="160558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6D3B5C1B-0194-B144-81EB-710BE03733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1016" y="1417109"/>
            <a:ext cx="4196664" cy="5595552"/>
          </a:xfrm>
          <a:prstGeom prst="rect">
            <a:avLst/>
          </a:prstGeom>
        </p:spPr>
      </p:pic>
      <p:pic>
        <p:nvPicPr>
          <p:cNvPr id="6" name="Picture 5">
            <a:extLst>
              <a:ext uri="{FF2B5EF4-FFF2-40B4-BE49-F238E27FC236}">
                <a16:creationId xmlns:a16="http://schemas.microsoft.com/office/drawing/2014/main" id="{4EC9956B-5C4E-0F4D-8565-3BD88B9F3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4322" y="1417109"/>
            <a:ext cx="4196662" cy="5595550"/>
          </a:xfrm>
          <a:prstGeom prst="rect">
            <a:avLst/>
          </a:prstGeom>
        </p:spPr>
      </p:pic>
      <p:sp>
        <p:nvSpPr>
          <p:cNvPr id="4" name="TextBox 3">
            <a:extLst>
              <a:ext uri="{FF2B5EF4-FFF2-40B4-BE49-F238E27FC236}">
                <a16:creationId xmlns:a16="http://schemas.microsoft.com/office/drawing/2014/main" id="{05C122B3-E98B-5246-8C4B-487CA020BA9F}"/>
              </a:ext>
            </a:extLst>
          </p:cNvPr>
          <p:cNvSpPr txBox="1"/>
          <p:nvPr/>
        </p:nvSpPr>
        <p:spPr>
          <a:xfrm>
            <a:off x="1487213" y="878269"/>
            <a:ext cx="9217573" cy="461665"/>
          </a:xfrm>
          <a:prstGeom prst="rect">
            <a:avLst/>
          </a:prstGeom>
          <a:noFill/>
        </p:spPr>
        <p:txBody>
          <a:bodyPr wrap="square" rtlCol="0">
            <a:spAutoFit/>
          </a:bodyPr>
          <a:lstStyle/>
          <a:p>
            <a:pPr algn="ctr"/>
            <a:r>
              <a:rPr lang="en-US" sz="1200" dirty="0"/>
              <a:t>Thread the 75 magnet onto the end of the harness that was just untwisted.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D2DFD-029B-D44C-A9C2-1EDEFA3B8C71}"/>
              </a:ext>
            </a:extLst>
          </p:cNvPr>
          <p:cNvPicPr>
            <a:picLocks noChangeAspect="1"/>
          </p:cNvPicPr>
          <p:nvPr/>
        </p:nvPicPr>
        <p:blipFill>
          <a:blip r:embed="rId2"/>
          <a:stretch>
            <a:fillRect/>
          </a:stretch>
        </p:blipFill>
        <p:spPr>
          <a:xfrm rot="16200000">
            <a:off x="3243906" y="46622"/>
            <a:ext cx="5704188" cy="7605584"/>
          </a:xfrm>
          <a:prstGeom prst="rect">
            <a:avLst/>
          </a:prstGeom>
        </p:spPr>
      </p:pic>
      <p:sp>
        <p:nvSpPr>
          <p:cNvPr id="4" name="TextBox 3">
            <a:extLst>
              <a:ext uri="{FF2B5EF4-FFF2-40B4-BE49-F238E27FC236}">
                <a16:creationId xmlns:a16="http://schemas.microsoft.com/office/drawing/2014/main" id="{0817598E-9EBF-704C-ACE0-D330C779A85E}"/>
              </a:ext>
            </a:extLst>
          </p:cNvPr>
          <p:cNvSpPr txBox="1"/>
          <p:nvPr/>
        </p:nvSpPr>
        <p:spPr>
          <a:xfrm>
            <a:off x="1487212" y="457856"/>
            <a:ext cx="9217573" cy="276999"/>
          </a:xfrm>
          <a:prstGeom prst="rect">
            <a:avLst/>
          </a:prstGeom>
          <a:noFill/>
        </p:spPr>
        <p:txBody>
          <a:bodyPr wrap="square" rtlCol="0">
            <a:spAutoFit/>
          </a:bodyPr>
          <a:lstStyle/>
          <a:p>
            <a:pPr algn="ctr"/>
            <a:r>
              <a:rPr lang="en-US" sz="1200" dirty="0"/>
              <a:t>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wall, device&#10;&#10;Description automatically generated">
            <a:extLst>
              <a:ext uri="{FF2B5EF4-FFF2-40B4-BE49-F238E27FC236}">
                <a16:creationId xmlns:a16="http://schemas.microsoft.com/office/drawing/2014/main" id="{774F8738-5E0F-8D40-AFA3-86DA65C2D2C0}"/>
              </a:ext>
            </a:extLst>
          </p:cNvPr>
          <p:cNvPicPr>
            <a:picLocks noChangeAspect="1"/>
          </p:cNvPicPr>
          <p:nvPr/>
        </p:nvPicPr>
        <p:blipFill>
          <a:blip r:embed="rId2"/>
          <a:stretch>
            <a:fillRect/>
          </a:stretch>
        </p:blipFill>
        <p:spPr>
          <a:xfrm rot="16200000">
            <a:off x="3231549" y="-27349"/>
            <a:ext cx="5728902" cy="7638536"/>
          </a:xfrm>
          <a:prstGeom prst="rect">
            <a:avLst/>
          </a:prstGeom>
        </p:spPr>
      </p:pic>
      <p:sp>
        <p:nvSpPr>
          <p:cNvPr id="3" name="TextBox 2">
            <a:extLst>
              <a:ext uri="{FF2B5EF4-FFF2-40B4-BE49-F238E27FC236}">
                <a16:creationId xmlns:a16="http://schemas.microsoft.com/office/drawing/2014/main" id="{7D64E84A-F8D7-5249-AF77-04CEE690076E}"/>
              </a:ext>
            </a:extLst>
          </p:cNvPr>
          <p:cNvSpPr txBox="1"/>
          <p:nvPr/>
        </p:nvSpPr>
        <p:spPr>
          <a:xfrm>
            <a:off x="1681654" y="363264"/>
            <a:ext cx="8828690" cy="276999"/>
          </a:xfrm>
          <a:prstGeom prst="rect">
            <a:avLst/>
          </a:prstGeom>
          <a:noFill/>
        </p:spPr>
        <p:txBody>
          <a:bodyPr wrap="square" rtlCol="0">
            <a:spAutoFit/>
          </a:bodyPr>
          <a:lstStyle/>
          <a:p>
            <a:pPr algn="ctr"/>
            <a:r>
              <a:rPr lang="en-US" sz="1200" dirty="0"/>
              <a:t>Measure out and cut 1in long lengths of 4.8mm and 6.4mm adhesive shrink tube.</a:t>
            </a:r>
          </a:p>
        </p:txBody>
      </p:sp>
    </p:spTree>
    <p:extLst>
      <p:ext uri="{BB962C8B-B14F-4D97-AF65-F5344CB8AC3E}">
        <p14:creationId xmlns:p14="http://schemas.microsoft.com/office/powerpoint/2010/main" val="379632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EA3AB6A5-7FF3-3947-8745-278031BE0F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8436" y="1137334"/>
            <a:ext cx="4181218" cy="5574957"/>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6201DFD-5BD5-EE4B-87E4-E1E7BC46C7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346" y="1137335"/>
            <a:ext cx="4181218" cy="5574957"/>
          </a:xfrm>
          <a:prstGeom prst="rect">
            <a:avLst/>
          </a:prstGeom>
        </p:spPr>
      </p:pic>
      <p:sp>
        <p:nvSpPr>
          <p:cNvPr id="4" name="TextBox 3">
            <a:extLst>
              <a:ext uri="{FF2B5EF4-FFF2-40B4-BE49-F238E27FC236}">
                <a16:creationId xmlns:a16="http://schemas.microsoft.com/office/drawing/2014/main" id="{75EEFA7A-CE3C-E74B-B7CA-4B14182F8947}"/>
              </a:ext>
            </a:extLst>
          </p:cNvPr>
          <p:cNvSpPr txBox="1"/>
          <p:nvPr/>
        </p:nvSpPr>
        <p:spPr>
          <a:xfrm>
            <a:off x="1975945" y="842577"/>
            <a:ext cx="8240110" cy="646331"/>
          </a:xfrm>
          <a:prstGeom prst="rect">
            <a:avLst/>
          </a:prstGeom>
          <a:noFill/>
        </p:spPr>
        <p:txBody>
          <a:bodyPr wrap="square" rtlCol="0">
            <a:spAutoFit/>
          </a:bodyPr>
          <a:lstStyle/>
          <a:p>
            <a:pPr algn="ctr"/>
            <a:r>
              <a:rPr lang="en-US" sz="1200" dirty="0"/>
              <a:t>Place the 4.8mm piece of shrink tube onto the wire harness such that it abuts the magnets. Apply the heat gun. Place the 6.4mm piece of shrink tube onto the wire harness such that it layers over top the 4.8mm piece. Apply the heat gun.</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04F08F8A-36E4-3B4E-A17A-277319EBBA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995" y="1062848"/>
            <a:ext cx="4291657" cy="5722209"/>
          </a:xfrm>
          <a:prstGeom prst="rect">
            <a:avLst/>
          </a:prstGeom>
        </p:spPr>
      </p:pic>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60351" y="1062848"/>
            <a:ext cx="4291656" cy="5722208"/>
          </a:xfrm>
          <a:prstGeom prst="rect">
            <a:avLst/>
          </a:prstGeom>
        </p:spPr>
      </p:pic>
      <p:sp>
        <p:nvSpPr>
          <p:cNvPr id="5" name="TextBox 4">
            <a:extLst>
              <a:ext uri="{FF2B5EF4-FFF2-40B4-BE49-F238E27FC236}">
                <a16:creationId xmlns:a16="http://schemas.microsoft.com/office/drawing/2014/main" id="{947113BA-B6EB-2547-8B98-07C43481BDB5}"/>
              </a:ext>
            </a:extLst>
          </p:cNvPr>
          <p:cNvSpPr txBox="1"/>
          <p:nvPr/>
        </p:nvSpPr>
        <p:spPr>
          <a:xfrm>
            <a:off x="1975945" y="788219"/>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.75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FE1817FE-5168-8F49-B31D-3BA4F53B7872}"/>
              </a:ext>
            </a:extLst>
          </p:cNvPr>
          <p:cNvPicPr>
            <a:picLocks noChangeAspect="1"/>
          </p:cNvPicPr>
          <p:nvPr/>
        </p:nvPicPr>
        <p:blipFill>
          <a:blip r:embed="rId2"/>
          <a:stretch>
            <a:fillRect/>
          </a:stretch>
        </p:blipFill>
        <p:spPr>
          <a:xfrm rot="16200000">
            <a:off x="3194479" y="-250482"/>
            <a:ext cx="5803042" cy="7737389"/>
          </a:xfrm>
          <a:prstGeom prst="rect">
            <a:avLst/>
          </a:prstGeom>
        </p:spPr>
      </p:pic>
      <p:sp>
        <p:nvSpPr>
          <p:cNvPr id="4" name="TextBox 3">
            <a:extLst>
              <a:ext uri="{FF2B5EF4-FFF2-40B4-BE49-F238E27FC236}">
                <a16:creationId xmlns:a16="http://schemas.microsoft.com/office/drawing/2014/main" id="{3E25CFFB-E7F5-4949-A32A-D4412E3E1380}"/>
              </a:ext>
            </a:extLst>
          </p:cNvPr>
          <p:cNvSpPr txBox="1"/>
          <p:nvPr/>
        </p:nvSpPr>
        <p:spPr>
          <a:xfrm>
            <a:off x="1418894" y="192524"/>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 3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206835" y="-75782"/>
            <a:ext cx="5778328" cy="7704437"/>
          </a:xfrm>
          <a:prstGeom prst="rect">
            <a:avLst/>
          </a:prstGeom>
        </p:spPr>
      </p:pic>
      <p:sp>
        <p:nvSpPr>
          <p:cNvPr id="3" name="TextBox 2">
            <a:extLst>
              <a:ext uri="{FF2B5EF4-FFF2-40B4-BE49-F238E27FC236}">
                <a16:creationId xmlns:a16="http://schemas.microsoft.com/office/drawing/2014/main" id="{4AAC082E-3F74-5743-B374-5E4FAA640D6B}"/>
              </a:ext>
            </a:extLst>
          </p:cNvPr>
          <p:cNvSpPr txBox="1"/>
          <p:nvPr/>
        </p:nvSpPr>
        <p:spPr>
          <a:xfrm>
            <a:off x="1418896" y="276482"/>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until the fit is more snug.</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5DB23-CA95-1442-B6D5-98290F7564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9040" y="1649628"/>
            <a:ext cx="3461362" cy="3558743"/>
          </a:xfrm>
          <a:prstGeom prst="rect">
            <a:avLst/>
          </a:prstGeom>
        </p:spPr>
      </p:pic>
      <p:pic>
        <p:nvPicPr>
          <p:cNvPr id="5" name="Picture 4">
            <a:extLst>
              <a:ext uri="{FF2B5EF4-FFF2-40B4-BE49-F238E27FC236}">
                <a16:creationId xmlns:a16="http://schemas.microsoft.com/office/drawing/2014/main" id="{6432B2B3-64F9-AD4D-9964-E07CD59248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5317" y="1649627"/>
            <a:ext cx="3461366" cy="3558742"/>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A1178315-AC4B-D043-A999-7683CB4D81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1599" y="1649626"/>
            <a:ext cx="3461364" cy="3558745"/>
          </a:xfrm>
          <a:prstGeom prst="rect">
            <a:avLst/>
          </a:prstGeom>
        </p:spPr>
      </p:pic>
      <p:sp>
        <p:nvSpPr>
          <p:cNvPr id="6" name="TextBox 5">
            <a:extLst>
              <a:ext uri="{FF2B5EF4-FFF2-40B4-BE49-F238E27FC236}">
                <a16:creationId xmlns:a16="http://schemas.microsoft.com/office/drawing/2014/main" id="{5EEB1093-C5CE-7F45-B475-B710009E39CA}"/>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983F99DD-2A52-164D-B8ED-F696BFA79A34}"/>
              </a:ext>
            </a:extLst>
          </p:cNvPr>
          <p:cNvPicPr>
            <a:picLocks noChangeAspect="1"/>
          </p:cNvPicPr>
          <p:nvPr/>
        </p:nvPicPr>
        <p:blipFill>
          <a:blip r:embed="rId2"/>
          <a:stretch>
            <a:fillRect/>
          </a:stretch>
        </p:blipFill>
        <p:spPr>
          <a:xfrm rot="16200000">
            <a:off x="3191825" y="-61941"/>
            <a:ext cx="5808344" cy="7744458"/>
          </a:xfrm>
          <a:prstGeom prst="rect">
            <a:avLst/>
          </a:prstGeom>
        </p:spPr>
      </p:pic>
      <p:sp>
        <p:nvSpPr>
          <p:cNvPr id="4" name="TextBox 3">
            <a:extLst>
              <a:ext uri="{FF2B5EF4-FFF2-40B4-BE49-F238E27FC236}">
                <a16:creationId xmlns:a16="http://schemas.microsoft.com/office/drawing/2014/main" id="{C930785C-3E59-6D4B-9880-2DE0C593892E}"/>
              </a:ext>
            </a:extLst>
          </p:cNvPr>
          <p:cNvSpPr txBox="1"/>
          <p:nvPr/>
        </p:nvSpPr>
        <p:spPr>
          <a:xfrm>
            <a:off x="1671140" y="281452"/>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FEA63-E309-B744-B511-69C071400A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8023" y="822497"/>
            <a:ext cx="4406728" cy="5875637"/>
          </a:xfrm>
          <a:prstGeom prst="rect">
            <a:avLst/>
          </a:prstGeom>
        </p:spPr>
      </p:pic>
      <p:pic>
        <p:nvPicPr>
          <p:cNvPr id="5" name="Picture 4">
            <a:extLst>
              <a:ext uri="{FF2B5EF4-FFF2-40B4-BE49-F238E27FC236}">
                <a16:creationId xmlns:a16="http://schemas.microsoft.com/office/drawing/2014/main" id="{8C2F9B81-38D0-1049-BBE4-16B1EF8769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7248" y="822496"/>
            <a:ext cx="4406729" cy="5875639"/>
          </a:xfrm>
          <a:prstGeom prst="rect">
            <a:avLst/>
          </a:prstGeom>
        </p:spPr>
      </p:pic>
      <p:sp>
        <p:nvSpPr>
          <p:cNvPr id="4" name="TextBox 3">
            <a:extLst>
              <a:ext uri="{FF2B5EF4-FFF2-40B4-BE49-F238E27FC236}">
                <a16:creationId xmlns:a16="http://schemas.microsoft.com/office/drawing/2014/main" id="{C41D0715-A0F9-0947-A4C8-E617D2B82C82}"/>
              </a:ext>
            </a:extLst>
          </p:cNvPr>
          <p:cNvSpPr txBox="1"/>
          <p:nvPr/>
        </p:nvSpPr>
        <p:spPr>
          <a:xfrm>
            <a:off x="1418896" y="66348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as well.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AC50B-3BDF-A94A-9DFF-55D7DDB3BE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0856" y="923411"/>
            <a:ext cx="4246091" cy="5661454"/>
          </a:xfrm>
          <a:prstGeom prst="rect">
            <a:avLst/>
          </a:prstGeom>
        </p:spPr>
      </p:pic>
      <p:pic>
        <p:nvPicPr>
          <p:cNvPr id="6" name="Picture 5">
            <a:extLst>
              <a:ext uri="{FF2B5EF4-FFF2-40B4-BE49-F238E27FC236}">
                <a16:creationId xmlns:a16="http://schemas.microsoft.com/office/drawing/2014/main" id="{C1D10027-B4FC-2F43-A678-2E4E044C9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75057" y="923411"/>
            <a:ext cx="4246090" cy="5661453"/>
          </a:xfrm>
          <a:prstGeom prst="rect">
            <a:avLst/>
          </a:prstGeom>
        </p:spPr>
      </p:pic>
      <p:sp>
        <p:nvSpPr>
          <p:cNvPr id="4" name="TextBox 3">
            <a:extLst>
              <a:ext uri="{FF2B5EF4-FFF2-40B4-BE49-F238E27FC236}">
                <a16:creationId xmlns:a16="http://schemas.microsoft.com/office/drawing/2014/main" id="{190ECB42-B83D-EA4F-B426-57862748D205}"/>
              </a:ext>
            </a:extLst>
          </p:cNvPr>
          <p:cNvSpPr txBox="1"/>
          <p:nvPr/>
        </p:nvSpPr>
        <p:spPr>
          <a:xfrm>
            <a:off x="1418896" y="749984"/>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6D1533A3-BF42-0747-9649-90BEB36C41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43140" y="1247201"/>
            <a:ext cx="4579723" cy="6106297"/>
          </a:xfrm>
          <a:prstGeom prst="rect">
            <a:avLst/>
          </a:prstGeom>
        </p:spPr>
      </p:pic>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3"/>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D6FD34-B9B8-B849-8737-F62F5D2D90FA}"/>
              </a:ext>
            </a:extLst>
          </p:cNvPr>
          <p:cNvSpPr txBox="1"/>
          <p:nvPr/>
        </p:nvSpPr>
        <p:spPr>
          <a:xfrm>
            <a:off x="684426" y="1121888"/>
            <a:ext cx="5697150" cy="646331"/>
          </a:xfrm>
          <a:prstGeom prst="rect">
            <a:avLst/>
          </a:prstGeom>
          <a:noFill/>
        </p:spPr>
        <p:txBody>
          <a:bodyPr wrap="square" rtlCol="0">
            <a:spAutoFit/>
          </a:bodyPr>
          <a:lstStyle/>
          <a:p>
            <a:pPr algn="ctr"/>
            <a:r>
              <a:rPr lang="en-US" sz="1200" dirty="0"/>
              <a:t>Strip about 2mm off the red wire. The D-sub crimper will be used for all the upcoming crimping though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59332-5987-7B4F-8E13-B6EA0BBF049A}"/>
              </a:ext>
            </a:extLst>
          </p:cNvPr>
          <p:cNvPicPr>
            <a:picLocks noChangeAspect="1"/>
          </p:cNvPicPr>
          <p:nvPr/>
        </p:nvPicPr>
        <p:blipFill>
          <a:blip r:embed="rId2"/>
          <a:stretch>
            <a:fillRect/>
          </a:stretch>
        </p:blipFill>
        <p:spPr>
          <a:xfrm>
            <a:off x="0" y="0"/>
            <a:ext cx="5143500" cy="6858000"/>
          </a:xfrm>
          <a:prstGeom prst="rect">
            <a:avLst/>
          </a:prstGeom>
        </p:spPr>
      </p:pic>
      <p:cxnSp>
        <p:nvCxnSpPr>
          <p:cNvPr id="4" name="Straight Arrow Connector 3">
            <a:extLst>
              <a:ext uri="{FF2B5EF4-FFF2-40B4-BE49-F238E27FC236}">
                <a16:creationId xmlns:a16="http://schemas.microsoft.com/office/drawing/2014/main" id="{283D9D32-D8C7-6240-8658-E8E6EA1E3C6F}"/>
              </a:ext>
            </a:extLst>
          </p:cNvPr>
          <p:cNvCxnSpPr>
            <a:cxnSpLocks/>
          </p:cNvCxnSpPr>
          <p:nvPr/>
        </p:nvCxnSpPr>
        <p:spPr>
          <a:xfrm flipH="1">
            <a:off x="2654854" y="3304745"/>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181307B-F998-CB43-B2B4-A15EB84410BB}"/>
              </a:ext>
            </a:extLst>
          </p:cNvPr>
          <p:cNvCxnSpPr>
            <a:cxnSpLocks/>
          </p:cNvCxnSpPr>
          <p:nvPr/>
        </p:nvCxnSpPr>
        <p:spPr>
          <a:xfrm flipH="1" flipV="1">
            <a:off x="2665364" y="402809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4707CA-1478-FB4F-ACF5-261AC35BB1B4}"/>
              </a:ext>
            </a:extLst>
          </p:cNvPr>
          <p:cNvSpPr txBox="1"/>
          <p:nvPr/>
        </p:nvSpPr>
        <p:spPr>
          <a:xfrm>
            <a:off x="2881524" y="449863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7" name="TextBox 6">
            <a:extLst>
              <a:ext uri="{FF2B5EF4-FFF2-40B4-BE49-F238E27FC236}">
                <a16:creationId xmlns:a16="http://schemas.microsoft.com/office/drawing/2014/main" id="{0412EC48-F08A-984C-AC8D-04D414CE7D76}"/>
              </a:ext>
            </a:extLst>
          </p:cNvPr>
          <p:cNvSpPr txBox="1"/>
          <p:nvPr/>
        </p:nvSpPr>
        <p:spPr>
          <a:xfrm>
            <a:off x="2721832" y="3048210"/>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8" name="TextBox 7">
            <a:extLst>
              <a:ext uri="{FF2B5EF4-FFF2-40B4-BE49-F238E27FC236}">
                <a16:creationId xmlns:a16="http://schemas.microsoft.com/office/drawing/2014/main" id="{FBE2C4FA-CFC8-8B40-93EC-96BD12816515}"/>
              </a:ext>
            </a:extLst>
          </p:cNvPr>
          <p:cNvSpPr txBox="1"/>
          <p:nvPr/>
        </p:nvSpPr>
        <p:spPr>
          <a:xfrm>
            <a:off x="6096000" y="3052379"/>
            <a:ext cx="4971394" cy="646331"/>
          </a:xfrm>
          <a:prstGeom prst="rect">
            <a:avLst/>
          </a:prstGeom>
          <a:noFill/>
        </p:spPr>
        <p:txBody>
          <a:bodyPr wrap="square" rtlCol="0">
            <a:spAutoFit/>
          </a:bodyPr>
          <a:lstStyle/>
          <a:p>
            <a:pPr algn="ctr"/>
            <a:r>
              <a:rPr lang="en-US" sz="1200" dirty="0"/>
              <a:t>Crimp on a 20-24 D-sub pin onto the red wire. It should be crimped such that the isolation is held by the first grip but not the second. A bit of exposed wire should also be peaking out of the top of the second grip.</a:t>
            </a:r>
          </a:p>
        </p:txBody>
      </p:sp>
    </p:spTree>
    <p:extLst>
      <p:ext uri="{BB962C8B-B14F-4D97-AF65-F5344CB8AC3E}">
        <p14:creationId xmlns:p14="http://schemas.microsoft.com/office/powerpoint/2010/main" val="312828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30585779-511F-3D47-9C54-8BB9DB100D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9446" y="934426"/>
            <a:ext cx="4309419" cy="5745892"/>
          </a:xfrm>
          <a:prstGeom prst="rect">
            <a:avLst/>
          </a:prstGeom>
        </p:spPr>
      </p:pic>
      <p:pic>
        <p:nvPicPr>
          <p:cNvPr id="7" name="Picture 6">
            <a:extLst>
              <a:ext uri="{FF2B5EF4-FFF2-40B4-BE49-F238E27FC236}">
                <a16:creationId xmlns:a16="http://schemas.microsoft.com/office/drawing/2014/main" id="{0D0DDD2C-9771-B647-9081-5E332070A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137" y="934426"/>
            <a:ext cx="4309419" cy="5745892"/>
          </a:xfrm>
          <a:prstGeom prst="rect">
            <a:avLst/>
          </a:prstGeom>
        </p:spPr>
      </p:pic>
      <p:sp>
        <p:nvSpPr>
          <p:cNvPr id="4" name="TextBox 3">
            <a:extLst>
              <a:ext uri="{FF2B5EF4-FFF2-40B4-BE49-F238E27FC236}">
                <a16:creationId xmlns:a16="http://schemas.microsoft.com/office/drawing/2014/main" id="{2906CD10-32EF-404A-A9C4-EF010F2FF6B1}"/>
              </a:ext>
            </a:extLst>
          </p:cNvPr>
          <p:cNvSpPr txBox="1"/>
          <p:nvPr/>
        </p:nvSpPr>
        <p:spPr>
          <a:xfrm>
            <a:off x="2070538" y="298011"/>
            <a:ext cx="8050924" cy="461665"/>
          </a:xfrm>
          <a:prstGeom prst="rect">
            <a:avLst/>
          </a:prstGeom>
          <a:noFill/>
        </p:spPr>
        <p:txBody>
          <a:bodyPr wrap="square" rtlCol="0">
            <a:spAutoFit/>
          </a:bodyPr>
          <a:lstStyle/>
          <a:p>
            <a:pPr algn="ctr"/>
            <a:r>
              <a:rPr lang="en-US" sz="1200" dirty="0"/>
              <a:t>Insert the the red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7249E86E-F4D1-CD4B-B820-8632970AB5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5828" y="775370"/>
            <a:ext cx="4486019" cy="5981359"/>
          </a:xfrm>
          <a:prstGeom prst="rect">
            <a:avLst/>
          </a:prstGeom>
        </p:spPr>
      </p:pic>
      <p:pic>
        <p:nvPicPr>
          <p:cNvPr id="5" name="Picture 4">
            <a:extLst>
              <a:ext uri="{FF2B5EF4-FFF2-40B4-BE49-F238E27FC236}">
                <a16:creationId xmlns:a16="http://schemas.microsoft.com/office/drawing/2014/main" id="{1FF62250-5434-EE42-BC48-764E603663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155" y="775370"/>
            <a:ext cx="4486019" cy="5981359"/>
          </a:xfrm>
          <a:prstGeom prst="rect">
            <a:avLst/>
          </a:prstGeom>
        </p:spPr>
      </p:pic>
      <p:sp>
        <p:nvSpPr>
          <p:cNvPr id="4" name="TextBox 3">
            <a:extLst>
              <a:ext uri="{FF2B5EF4-FFF2-40B4-BE49-F238E27FC236}">
                <a16:creationId xmlns:a16="http://schemas.microsoft.com/office/drawing/2014/main" id="{D210D870-E6A1-8B4E-A6FB-91188FCD1444}"/>
              </a:ext>
            </a:extLst>
          </p:cNvPr>
          <p:cNvSpPr txBox="1"/>
          <p:nvPr/>
        </p:nvSpPr>
        <p:spPr>
          <a:xfrm>
            <a:off x="3226676" y="265781"/>
            <a:ext cx="5738648" cy="276999"/>
          </a:xfrm>
          <a:prstGeom prst="rect">
            <a:avLst/>
          </a:prstGeom>
          <a:noFill/>
        </p:spPr>
        <p:txBody>
          <a:bodyPr wrap="square" rtlCol="0">
            <a:spAutoFit/>
          </a:bodyPr>
          <a:lstStyle/>
          <a:p>
            <a:pPr algn="ctr"/>
            <a:r>
              <a:rPr lang="en-US" sz="1200" dirty="0"/>
              <a:t>Strip, crimp, and insert the black wire as previously exampled by the red wire. </a:t>
            </a:r>
          </a:p>
        </p:txBody>
      </p:sp>
    </p:spTree>
    <p:extLst>
      <p:ext uri="{BB962C8B-B14F-4D97-AF65-F5344CB8AC3E}">
        <p14:creationId xmlns:p14="http://schemas.microsoft.com/office/powerpoint/2010/main" val="3106881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57405-64D9-624B-B4F4-D22638116C82}"/>
              </a:ext>
            </a:extLst>
          </p:cNvPr>
          <p:cNvPicPr>
            <a:picLocks noChangeAspect="1"/>
          </p:cNvPicPr>
          <p:nvPr/>
        </p:nvPicPr>
        <p:blipFill>
          <a:blip r:embed="rId2"/>
          <a:stretch>
            <a:fillRect/>
          </a:stretch>
        </p:blipFill>
        <p:spPr>
          <a:xfrm rot="16200000">
            <a:off x="3365929" y="308501"/>
            <a:ext cx="5460142" cy="7280189"/>
          </a:xfrm>
          <a:prstGeom prst="rect">
            <a:avLst/>
          </a:prstGeom>
        </p:spPr>
      </p:pic>
      <p:sp>
        <p:nvSpPr>
          <p:cNvPr id="4" name="TextBox 3">
            <a:extLst>
              <a:ext uri="{FF2B5EF4-FFF2-40B4-BE49-F238E27FC236}">
                <a16:creationId xmlns:a16="http://schemas.microsoft.com/office/drawing/2014/main" id="{19E6E145-7B76-0E42-8CFA-B7DFF445F2B4}"/>
              </a:ext>
            </a:extLst>
          </p:cNvPr>
          <p:cNvSpPr txBox="1"/>
          <p:nvPr/>
        </p:nvSpPr>
        <p:spPr>
          <a:xfrm>
            <a:off x="1418896" y="528855"/>
            <a:ext cx="9354207" cy="276999"/>
          </a:xfrm>
          <a:prstGeom prst="rect">
            <a:avLst/>
          </a:prstGeom>
          <a:noFill/>
        </p:spPr>
        <p:txBody>
          <a:bodyPr wrap="square" rtlCol="0">
            <a:spAutoFit/>
          </a:bodyPr>
          <a:lstStyle/>
          <a:p>
            <a:pPr algn="ctr"/>
            <a:r>
              <a:rPr lang="en-US" sz="1200" dirty="0"/>
              <a:t>Untwist and straighten the orange and yellow twisted pair. </a:t>
            </a:r>
          </a:p>
        </p:txBody>
      </p:sp>
    </p:spTree>
    <p:extLst>
      <p:ext uri="{BB962C8B-B14F-4D97-AF65-F5344CB8AC3E}">
        <p14:creationId xmlns:p14="http://schemas.microsoft.com/office/powerpoint/2010/main" val="209998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rojector&#10;&#10;Description automatically generated">
            <a:extLst>
              <a:ext uri="{FF2B5EF4-FFF2-40B4-BE49-F238E27FC236}">
                <a16:creationId xmlns:a16="http://schemas.microsoft.com/office/drawing/2014/main" id="{B09A3555-B4DA-3849-87A9-EE5191A3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5682" y="871925"/>
            <a:ext cx="4332584" cy="5776779"/>
          </a:xfrm>
          <a:prstGeom prst="rect">
            <a:avLst/>
          </a:prstGeom>
        </p:spPr>
      </p:pic>
      <p:pic>
        <p:nvPicPr>
          <p:cNvPr id="5" name="Picture 4">
            <a:extLst>
              <a:ext uri="{FF2B5EF4-FFF2-40B4-BE49-F238E27FC236}">
                <a16:creationId xmlns:a16="http://schemas.microsoft.com/office/drawing/2014/main" id="{28574102-5783-B343-9068-E620020C6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3732" y="871923"/>
            <a:ext cx="4332586" cy="5776781"/>
          </a:xfrm>
          <a:prstGeom prst="rect">
            <a:avLst/>
          </a:prstGeom>
        </p:spPr>
      </p:pic>
      <p:sp>
        <p:nvSpPr>
          <p:cNvPr id="4" name="TextBox 3">
            <a:extLst>
              <a:ext uri="{FF2B5EF4-FFF2-40B4-BE49-F238E27FC236}">
                <a16:creationId xmlns:a16="http://schemas.microsoft.com/office/drawing/2014/main" id="{A4482722-95F5-054C-9DEF-4BB5CE823ACC}"/>
              </a:ext>
            </a:extLst>
          </p:cNvPr>
          <p:cNvSpPr txBox="1"/>
          <p:nvPr/>
        </p:nvSpPr>
        <p:spPr>
          <a:xfrm>
            <a:off x="1418896" y="700560"/>
            <a:ext cx="9354207" cy="461665"/>
          </a:xfrm>
          <a:prstGeom prst="rect">
            <a:avLst/>
          </a:prstGeom>
          <a:noFill/>
        </p:spPr>
        <p:txBody>
          <a:bodyPr wrap="square" rtlCol="0">
            <a:spAutoFit/>
          </a:bodyPr>
          <a:lstStyle/>
          <a:p>
            <a:pPr algn="ctr"/>
            <a:r>
              <a:rPr lang="en-US" sz="1200" dirty="0"/>
              <a:t>Position the yellow and orange wires as shown in the photo on the left and trim them so they end midway through the black part of the connector. Strip, crimp and insert them. However, be sure to use to 24-28 </a:t>
            </a:r>
            <a:r>
              <a:rPr lang="en-US" sz="1200" dirty="0" err="1"/>
              <a:t>awg</a:t>
            </a:r>
            <a:r>
              <a:rPr lang="en-US" sz="1200" dirty="0"/>
              <a:t> pins and crimper setting this time.</a:t>
            </a:r>
          </a:p>
        </p:txBody>
      </p:sp>
    </p:spTree>
    <p:extLst>
      <p:ext uri="{BB962C8B-B14F-4D97-AF65-F5344CB8AC3E}">
        <p14:creationId xmlns:p14="http://schemas.microsoft.com/office/powerpoint/2010/main" val="408508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95DA5-AC77-4F4C-B8BD-679DBC31D4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7590" y="1319082"/>
            <a:ext cx="4281617" cy="5708823"/>
          </a:xfrm>
          <a:prstGeom prst="rect">
            <a:avLst/>
          </a:prstGeom>
        </p:spPr>
      </p:pic>
      <p:pic>
        <p:nvPicPr>
          <p:cNvPr id="6" name="Picture 5">
            <a:extLst>
              <a:ext uri="{FF2B5EF4-FFF2-40B4-BE49-F238E27FC236}">
                <a16:creationId xmlns:a16="http://schemas.microsoft.com/office/drawing/2014/main" id="{6B2D9298-C77A-B147-A40F-59BEEB1C5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99867" y="1319083"/>
            <a:ext cx="4281616" cy="5708822"/>
          </a:xfrm>
          <a:prstGeom prst="rect">
            <a:avLst/>
          </a:prstGeom>
        </p:spPr>
      </p:pic>
      <p:sp>
        <p:nvSpPr>
          <p:cNvPr id="5" name="TextBox 4">
            <a:extLst>
              <a:ext uri="{FF2B5EF4-FFF2-40B4-BE49-F238E27FC236}">
                <a16:creationId xmlns:a16="http://schemas.microsoft.com/office/drawing/2014/main" id="{506DED68-9E39-1647-8FFE-208BD203DAFC}"/>
              </a:ext>
            </a:extLst>
          </p:cNvPr>
          <p:cNvSpPr txBox="1"/>
          <p:nvPr/>
        </p:nvSpPr>
        <p:spPr>
          <a:xfrm>
            <a:off x="1418896" y="907227"/>
            <a:ext cx="9354207" cy="461665"/>
          </a:xfrm>
          <a:prstGeom prst="rect">
            <a:avLst/>
          </a:prstGeom>
          <a:noFill/>
        </p:spPr>
        <p:txBody>
          <a:bodyPr wrap="square" rtlCol="0">
            <a:spAutoFit/>
          </a:bodyPr>
          <a:lstStyle/>
          <a:p>
            <a:pPr algn="ctr"/>
            <a:r>
              <a:rPr lang="en-US" sz="1200" dirty="0"/>
              <a:t>Untwist and straighten the brown and violet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2683-6376-9D48-AE68-6975705028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8312" y="1037965"/>
            <a:ext cx="4077731" cy="5436974"/>
          </a:xfrm>
          <a:prstGeom prst="rect">
            <a:avLst/>
          </a:prstGeom>
        </p:spPr>
      </p:pic>
      <p:pic>
        <p:nvPicPr>
          <p:cNvPr id="53" name="Picture 52">
            <a:extLst>
              <a:ext uri="{FF2B5EF4-FFF2-40B4-BE49-F238E27FC236}">
                <a16:creationId xmlns:a16="http://schemas.microsoft.com/office/drawing/2014/main" id="{F889E5F4-8973-F44F-BD18-7D08655843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957" y="1037966"/>
            <a:ext cx="4077730" cy="5436973"/>
          </a:xfrm>
          <a:prstGeom prst="rect">
            <a:avLst/>
          </a:prstGeom>
        </p:spPr>
      </p:pic>
      <p:sp>
        <p:nvSpPr>
          <p:cNvPr id="5" name="TextBox 4">
            <a:extLst>
              <a:ext uri="{FF2B5EF4-FFF2-40B4-BE49-F238E27FC236}">
                <a16:creationId xmlns:a16="http://schemas.microsoft.com/office/drawing/2014/main" id="{2261A893-FBAA-1040-9492-3921F8A2840B}"/>
              </a:ext>
            </a:extLst>
          </p:cNvPr>
          <p:cNvSpPr txBox="1"/>
          <p:nvPr/>
        </p:nvSpPr>
        <p:spPr>
          <a:xfrm>
            <a:off x="2380593" y="383061"/>
            <a:ext cx="7430814" cy="646331"/>
          </a:xfrm>
          <a:prstGeom prst="rect">
            <a:avLst/>
          </a:prstGeom>
          <a:noFill/>
        </p:spPr>
        <p:txBody>
          <a:bodyPr wrap="square" rtlCol="0">
            <a:spAutoFit/>
          </a:bodyPr>
          <a:lstStyle/>
          <a:p>
            <a:pPr algn="ctr"/>
            <a:r>
              <a:rPr lang="en-US" sz="1200" dirty="0"/>
              <a:t>Strip, crimp, and insert the brown and violet wires. Again, use the 24-28 </a:t>
            </a:r>
            <a:r>
              <a:rPr lang="en-US" sz="1200" dirty="0" err="1"/>
              <a:t>awg</a:t>
            </a:r>
            <a:r>
              <a:rPr lang="en-US" sz="1200" dirty="0"/>
              <a:t> pins and crimper setting. Place the top of the D-sub shell onto the bottom and put the connector screws and washers in.</a:t>
            </a:r>
          </a:p>
          <a:p>
            <a:pPr algn="ct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tapler&#10;&#10;Description automatically generated">
            <a:extLst>
              <a:ext uri="{FF2B5EF4-FFF2-40B4-BE49-F238E27FC236}">
                <a16:creationId xmlns:a16="http://schemas.microsoft.com/office/drawing/2014/main" id="{7F76227A-39E9-2F4D-9902-8D13E8759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57788" y="1252921"/>
            <a:ext cx="4048385" cy="5397847"/>
          </a:xfrm>
          <a:prstGeom prst="rect">
            <a:avLst/>
          </a:prstGeom>
        </p:spPr>
      </p:pic>
      <p:pic>
        <p:nvPicPr>
          <p:cNvPr id="6" name="Picture 5">
            <a:extLst>
              <a:ext uri="{FF2B5EF4-FFF2-40B4-BE49-F238E27FC236}">
                <a16:creationId xmlns:a16="http://schemas.microsoft.com/office/drawing/2014/main" id="{51980002-AAE6-AE45-969F-6CC00F37CE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85830" y="1252924"/>
            <a:ext cx="4048383" cy="5397844"/>
          </a:xfrm>
          <a:prstGeom prst="rect">
            <a:avLst/>
          </a:prstGeom>
        </p:spPr>
      </p:pic>
      <p:sp>
        <p:nvSpPr>
          <p:cNvPr id="4" name="TextBox 3">
            <a:extLst>
              <a:ext uri="{FF2B5EF4-FFF2-40B4-BE49-F238E27FC236}">
                <a16:creationId xmlns:a16="http://schemas.microsoft.com/office/drawing/2014/main" id="{C37BB04C-8AB7-D942-85D2-FA5B7E76CD2C}"/>
              </a:ext>
            </a:extLst>
          </p:cNvPr>
          <p:cNvSpPr txBox="1"/>
          <p:nvPr/>
        </p:nvSpPr>
        <p:spPr>
          <a:xfrm>
            <a:off x="1416269" y="881962"/>
            <a:ext cx="9359462" cy="276999"/>
          </a:xfrm>
          <a:prstGeom prst="rect">
            <a:avLst/>
          </a:prstGeom>
          <a:noFill/>
        </p:spPr>
        <p:txBody>
          <a:bodyPr wrap="square" rtlCol="0">
            <a:spAutoFit/>
          </a:bodyPr>
          <a:lstStyle/>
          <a:p>
            <a:pPr algn="ctr"/>
            <a:r>
              <a:rPr lang="en-US" sz="1200" dirty="0"/>
              <a:t>Close the D-sub shell using the screws and nuts. Repeat slides 32-42 on the other end of the harness. The ends should be identical when complete.</a:t>
            </a:r>
          </a:p>
        </p:txBody>
      </p:sp>
    </p:spTree>
    <p:extLst>
      <p:ext uri="{BB962C8B-B14F-4D97-AF65-F5344CB8AC3E}">
        <p14:creationId xmlns:p14="http://schemas.microsoft.com/office/powerpoint/2010/main" val="20192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rty&#10;&#10;Description automatically generated">
            <a:extLst>
              <a:ext uri="{FF2B5EF4-FFF2-40B4-BE49-F238E27FC236}">
                <a16:creationId xmlns:a16="http://schemas.microsoft.com/office/drawing/2014/main" id="{A0427AC7-95B9-3943-9C03-5F7E32591EF5}"/>
              </a:ext>
            </a:extLst>
          </p:cNvPr>
          <p:cNvPicPr>
            <a:picLocks noChangeAspect="1"/>
          </p:cNvPicPr>
          <p:nvPr/>
        </p:nvPicPr>
        <p:blipFill>
          <a:blip r:embed="rId2"/>
          <a:stretch>
            <a:fillRect/>
          </a:stretch>
        </p:blipFill>
        <p:spPr>
          <a:xfrm rot="16200000">
            <a:off x="3233111" y="2143"/>
            <a:ext cx="5725778" cy="7634371"/>
          </a:xfrm>
          <a:prstGeom prst="rect">
            <a:avLst/>
          </a:prstGeom>
        </p:spPr>
      </p:pic>
      <p:sp>
        <p:nvSpPr>
          <p:cNvPr id="4" name="TextBox 3">
            <a:extLst>
              <a:ext uri="{FF2B5EF4-FFF2-40B4-BE49-F238E27FC236}">
                <a16:creationId xmlns:a16="http://schemas.microsoft.com/office/drawing/2014/main" id="{842A65C7-61CF-DB43-B991-E8A007791A75}"/>
              </a:ext>
            </a:extLst>
          </p:cNvPr>
          <p:cNvSpPr txBox="1"/>
          <p:nvPr/>
        </p:nvSpPr>
        <p:spPr>
          <a:xfrm>
            <a:off x="3645459" y="442196"/>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 floor&#10;&#10;Description automatically generated">
            <a:extLst>
              <a:ext uri="{FF2B5EF4-FFF2-40B4-BE49-F238E27FC236}">
                <a16:creationId xmlns:a16="http://schemas.microsoft.com/office/drawing/2014/main" id="{A07D7A98-7135-B943-8684-AF06D7AE8D8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05CB1FD-7760-8A4C-BC76-FA058BFCADF6}"/>
              </a:ext>
            </a:extLst>
          </p:cNvPr>
          <p:cNvSpPr txBox="1"/>
          <p:nvPr/>
        </p:nvSpPr>
        <p:spPr>
          <a:xfrm>
            <a:off x="6096000" y="3198167"/>
            <a:ext cx="4261945" cy="461665"/>
          </a:xfrm>
          <a:prstGeom prst="rect">
            <a:avLst/>
          </a:prstGeom>
          <a:noFill/>
        </p:spPr>
        <p:txBody>
          <a:bodyPr wrap="square" rtlCol="0">
            <a:spAutoFit/>
          </a:bodyPr>
          <a:lstStyle/>
          <a:p>
            <a:pPr algn="ctr"/>
            <a:r>
              <a:rPr lang="en-US" sz="1200" dirty="0"/>
              <a:t>Measure out and cut 28 inches of brown, violet, yellow, and orange 28 </a:t>
            </a:r>
            <a:r>
              <a:rPr lang="en-US" sz="1200" dirty="0" err="1"/>
              <a:t>awg</a:t>
            </a:r>
            <a:r>
              <a:rPr lang="en-US" sz="1200" dirty="0"/>
              <a:t> wire as well as </a:t>
            </a:r>
            <a:r>
              <a:rPr lang="en-US" sz="1200" dirty="0" err="1"/>
              <a:t>balck</a:t>
            </a:r>
            <a:r>
              <a:rPr lang="en-US" sz="1200" dirty="0"/>
              <a:t>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 floor, yellow&#10;&#10;Description automatically generated">
            <a:extLst>
              <a:ext uri="{FF2B5EF4-FFF2-40B4-BE49-F238E27FC236}">
                <a16:creationId xmlns:a16="http://schemas.microsoft.com/office/drawing/2014/main" id="{A4C55897-9FAA-0545-B2FB-3AA7B89BD5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42487" y="691978"/>
            <a:ext cx="4253813" cy="5671751"/>
          </a:xfrm>
          <a:prstGeom prst="rect">
            <a:avLst/>
          </a:prstGeom>
        </p:spPr>
      </p:pic>
      <p:pic>
        <p:nvPicPr>
          <p:cNvPr id="6" name="Picture 5">
            <a:extLst>
              <a:ext uri="{FF2B5EF4-FFF2-40B4-BE49-F238E27FC236}">
                <a16:creationId xmlns:a16="http://schemas.microsoft.com/office/drawing/2014/main" id="{286D700D-5960-334E-9E9F-16DBB4976B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357700" y="1029731"/>
            <a:ext cx="4571998" cy="6095997"/>
          </a:xfrm>
          <a:prstGeom prst="rect">
            <a:avLst/>
          </a:prstGeom>
        </p:spPr>
      </p:pic>
      <p:sp>
        <p:nvSpPr>
          <p:cNvPr id="4" name="TextBox 3">
            <a:extLst>
              <a:ext uri="{FF2B5EF4-FFF2-40B4-BE49-F238E27FC236}">
                <a16:creationId xmlns:a16="http://schemas.microsoft.com/office/drawing/2014/main" id="{0F846BF0-6304-FC4B-806A-93959A10D089}"/>
              </a:ext>
            </a:extLst>
          </p:cNvPr>
          <p:cNvSpPr txBox="1"/>
          <p:nvPr/>
        </p:nvSpPr>
        <p:spPr>
          <a:xfrm>
            <a:off x="436876" y="691978"/>
            <a:ext cx="6413645" cy="830997"/>
          </a:xfrm>
          <a:prstGeom prst="rect">
            <a:avLst/>
          </a:prstGeom>
          <a:noFill/>
        </p:spPr>
        <p:txBody>
          <a:bodyPr wrap="square" rtlCol="0">
            <a:spAutoFit/>
          </a:bodyPr>
          <a:lstStyle/>
          <a:p>
            <a:pPr algn="ctr"/>
            <a:r>
              <a:rPr lang="en-US" sz="1200" dirty="0"/>
              <a:t>To make the twisted pairs, line the vise with masking tape. Put one end of the brown and violet wires into the drill. Run the drill till the wires are sufficiently twisted (for reference see the next slide). Repeat with the black, red, yellow, and orange wires to make a red/black twisted pair and a yellow/orange twisted pair.</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17D5C17-16AD-4243-9869-69CBEA13688E}"/>
              </a:ext>
            </a:extLst>
          </p:cNvPr>
          <p:cNvPicPr>
            <a:picLocks noChangeAspect="1"/>
          </p:cNvPicPr>
          <p:nvPr/>
        </p:nvPicPr>
        <p:blipFill>
          <a:blip r:embed="rId2"/>
          <a:stretch>
            <a:fillRect/>
          </a:stretch>
        </p:blipFill>
        <p:spPr>
          <a:xfrm rot="16200000">
            <a:off x="3151231" y="-165903"/>
            <a:ext cx="5889538" cy="7852717"/>
          </a:xfrm>
          <a:prstGeom prst="rect">
            <a:avLst/>
          </a:prstGeom>
        </p:spPr>
      </p:pic>
      <p:sp>
        <p:nvSpPr>
          <p:cNvPr id="4" name="TextBox 3">
            <a:extLst>
              <a:ext uri="{FF2B5EF4-FFF2-40B4-BE49-F238E27FC236}">
                <a16:creationId xmlns:a16="http://schemas.microsoft.com/office/drawing/2014/main" id="{9A75AE18-45E4-0D4C-B676-086AF72AB813}"/>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23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0BE6C-E347-274F-9EE7-BFBCEA78B0F4}"/>
              </a:ext>
            </a:extLst>
          </p:cNvPr>
          <p:cNvPicPr>
            <a:picLocks noChangeAspect="1"/>
          </p:cNvPicPr>
          <p:nvPr/>
        </p:nvPicPr>
        <p:blipFill>
          <a:blip r:embed="rId2"/>
          <a:stretch>
            <a:fillRect/>
          </a:stretch>
        </p:blipFill>
        <p:spPr>
          <a:xfrm>
            <a:off x="280086" y="216243"/>
            <a:ext cx="4819136" cy="6425514"/>
          </a:xfrm>
          <a:prstGeom prst="rect">
            <a:avLst/>
          </a:prstGeom>
        </p:spPr>
      </p:pic>
      <p:pic>
        <p:nvPicPr>
          <p:cNvPr id="3" name="Picture 2" descr="A picture containing broom&#10;&#10;Description automatically generated">
            <a:extLst>
              <a:ext uri="{FF2B5EF4-FFF2-40B4-BE49-F238E27FC236}">
                <a16:creationId xmlns:a16="http://schemas.microsoft.com/office/drawing/2014/main" id="{8382525D-E992-6A4F-BA5C-48CFE8317796}"/>
              </a:ext>
            </a:extLst>
          </p:cNvPr>
          <p:cNvPicPr>
            <a:picLocks noChangeAspect="1"/>
          </p:cNvPicPr>
          <p:nvPr/>
        </p:nvPicPr>
        <p:blipFill>
          <a:blip r:embed="rId3"/>
          <a:stretch>
            <a:fillRect/>
          </a:stretch>
        </p:blipFill>
        <p:spPr>
          <a:xfrm rot="16200000">
            <a:off x="6235529" y="965371"/>
            <a:ext cx="4865473" cy="6487298"/>
          </a:xfrm>
          <a:prstGeom prst="rect">
            <a:avLst/>
          </a:prstGeom>
        </p:spPr>
      </p:pic>
      <p:sp>
        <p:nvSpPr>
          <p:cNvPr id="5" name="TextBox 4">
            <a:extLst>
              <a:ext uri="{FF2B5EF4-FFF2-40B4-BE49-F238E27FC236}">
                <a16:creationId xmlns:a16="http://schemas.microsoft.com/office/drawing/2014/main" id="{842A2FD5-FBD9-6C4D-B1EB-0034B4AC8828}"/>
              </a:ext>
            </a:extLst>
          </p:cNvPr>
          <p:cNvSpPr txBox="1"/>
          <p:nvPr/>
        </p:nvSpPr>
        <p:spPr>
          <a:xfrm>
            <a:off x="6061700" y="1036871"/>
            <a:ext cx="5213130" cy="276999"/>
          </a:xfrm>
          <a:prstGeom prst="rect">
            <a:avLst/>
          </a:prstGeom>
          <a:noFill/>
        </p:spPr>
        <p:txBody>
          <a:bodyPr wrap="square" rtlCol="0">
            <a:spAutoFit/>
          </a:bodyPr>
          <a:lstStyle/>
          <a:p>
            <a:pPr algn="ctr"/>
            <a:r>
              <a:rPr lang="en-US" sz="1200" dirty="0"/>
              <a:t>Measure out 8.5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397A842-4256-5747-BD4B-4EAEE6B73FBA}"/>
              </a:ext>
            </a:extLst>
          </p:cNvPr>
          <p:cNvPicPr>
            <a:picLocks noChangeAspect="1"/>
          </p:cNvPicPr>
          <p:nvPr/>
        </p:nvPicPr>
        <p:blipFill>
          <a:blip r:embed="rId2"/>
          <a:stretch>
            <a:fillRect/>
          </a:stretch>
        </p:blipFill>
        <p:spPr>
          <a:xfrm rot="16200000">
            <a:off x="3155669" y="-145452"/>
            <a:ext cx="5880660" cy="7840881"/>
          </a:xfrm>
          <a:prstGeom prst="rect">
            <a:avLst/>
          </a:prstGeom>
        </p:spPr>
      </p:pic>
      <p:sp>
        <p:nvSpPr>
          <p:cNvPr id="3" name="TextBox 2">
            <a:extLst>
              <a:ext uri="{FF2B5EF4-FFF2-40B4-BE49-F238E27FC236}">
                <a16:creationId xmlns:a16="http://schemas.microsoft.com/office/drawing/2014/main" id="{6F4D1AB8-1EA9-D04A-B2CB-CBE4A89AAA5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3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1384</Words>
  <Application>Microsoft Macintosh PowerPoint</Application>
  <PresentationFormat>Widescreen</PresentationFormat>
  <Paragraphs>46</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Control Board to Turbo TC110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55</cp:revision>
  <dcterms:created xsi:type="dcterms:W3CDTF">2021-04-26T17:34:34Z</dcterms:created>
  <dcterms:modified xsi:type="dcterms:W3CDTF">2021-05-19T12:50:16Z</dcterms:modified>
</cp:coreProperties>
</file>